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6" r:id="rId11"/>
    <p:sldId id="265"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5C749A9A-5A24-4596-AC3F-93AE31C767A8}" type="datetimeFigureOut">
              <a:rPr lang="en-IN" smtClean="0"/>
              <a:t>29-04-2019</a:t>
            </a:fld>
            <a:endParaRPr lang="en-IN"/>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IN"/>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A0D6AFB5-2BE6-4BAA-B3D0-B7A4468C9334}" type="slidenum">
              <a:rPr lang="en-IN" smtClean="0"/>
              <a:t>‹#›</a:t>
            </a:fld>
            <a:endParaRPr lang="en-IN"/>
          </a:p>
        </p:txBody>
      </p:sp>
    </p:spTree>
    <p:extLst>
      <p:ext uri="{BB962C8B-B14F-4D97-AF65-F5344CB8AC3E}">
        <p14:creationId xmlns:p14="http://schemas.microsoft.com/office/powerpoint/2010/main" val="652835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C749A9A-5A24-4596-AC3F-93AE31C767A8}" type="datetimeFigureOut">
              <a:rPr lang="en-IN" smtClean="0"/>
              <a:t>29-04-2019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a:xfrm>
            <a:off x="10558300" y="5956137"/>
            <a:ext cx="1052508" cy="365125"/>
          </a:xfrm>
        </p:spPr>
        <p:txBody>
          <a:bodyPr/>
          <a:lstStyle/>
          <a:p>
            <a:fld id="{A0D6AFB5-2BE6-4BAA-B3D0-B7A4468C9334}" type="slidenum">
              <a:rPr lang="en-IN" smtClean="0"/>
              <a:t>‹#›</a:t>
            </a:fld>
            <a:endParaRPr lang="en-IN"/>
          </a:p>
        </p:txBody>
      </p:sp>
    </p:spTree>
    <p:extLst>
      <p:ext uri="{BB962C8B-B14F-4D97-AF65-F5344CB8AC3E}">
        <p14:creationId xmlns:p14="http://schemas.microsoft.com/office/powerpoint/2010/main" val="3500324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5C749A9A-5A24-4596-AC3F-93AE31C767A8}" type="datetimeFigureOut">
              <a:rPr lang="en-IN" smtClean="0"/>
              <a:t>29-04-2019</a:t>
            </a:fld>
            <a:endParaRPr lang="en-IN"/>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IN"/>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A0D6AFB5-2BE6-4BAA-B3D0-B7A4468C9334}" type="slidenum">
              <a:rPr lang="en-IN" smtClean="0"/>
              <a:t>‹#›</a:t>
            </a:fld>
            <a:endParaRPr lang="en-IN"/>
          </a:p>
        </p:txBody>
      </p:sp>
    </p:spTree>
    <p:extLst>
      <p:ext uri="{BB962C8B-B14F-4D97-AF65-F5344CB8AC3E}">
        <p14:creationId xmlns:p14="http://schemas.microsoft.com/office/powerpoint/2010/main" val="22077680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C749A9A-5A24-4596-AC3F-93AE31C767A8}" type="datetimeFigureOut">
              <a:rPr lang="en-IN" smtClean="0"/>
              <a:t>29-04-2019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0D6AFB5-2BE6-4BAA-B3D0-B7A4468C9334}" type="slidenum">
              <a:rPr lang="en-IN" smtClean="0"/>
              <a:t>‹#›</a:t>
            </a:fld>
            <a:endParaRPr lang="en-IN"/>
          </a:p>
        </p:txBody>
      </p:sp>
    </p:spTree>
    <p:extLst>
      <p:ext uri="{BB962C8B-B14F-4D97-AF65-F5344CB8AC3E}">
        <p14:creationId xmlns:p14="http://schemas.microsoft.com/office/powerpoint/2010/main" val="4287516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C749A9A-5A24-4596-AC3F-93AE31C767A8}" type="datetimeFigureOut">
              <a:rPr lang="en-IN" smtClean="0"/>
              <a:t>29-04-2019</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0D6AFB5-2BE6-4BAA-B3D0-B7A4468C9334}" type="slidenum">
              <a:rPr lang="en-IN" smtClean="0"/>
              <a:t>‹#›</a:t>
            </a:fld>
            <a:endParaRPr lang="en-IN"/>
          </a:p>
        </p:txBody>
      </p:sp>
    </p:spTree>
    <p:extLst>
      <p:ext uri="{BB962C8B-B14F-4D97-AF65-F5344CB8AC3E}">
        <p14:creationId xmlns:p14="http://schemas.microsoft.com/office/powerpoint/2010/main" val="5313122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C749A9A-5A24-4596-AC3F-93AE31C767A8}" type="datetimeFigureOut">
              <a:rPr lang="en-IN" smtClean="0"/>
              <a:t>29-04-2019</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0D6AFB5-2BE6-4BAA-B3D0-B7A4468C9334}" type="slidenum">
              <a:rPr lang="en-IN" smtClean="0"/>
              <a:t>‹#›</a:t>
            </a:fld>
            <a:endParaRPr lang="en-IN"/>
          </a:p>
        </p:txBody>
      </p:sp>
    </p:spTree>
    <p:extLst>
      <p:ext uri="{BB962C8B-B14F-4D97-AF65-F5344CB8AC3E}">
        <p14:creationId xmlns:p14="http://schemas.microsoft.com/office/powerpoint/2010/main" val="131714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749A9A-5A24-4596-AC3F-93AE31C767A8}" type="datetimeFigureOut">
              <a:rPr lang="en-IN" smtClean="0"/>
              <a:t>29-04-2019</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A0D6AFB5-2BE6-4BAA-B3D0-B7A4468C9334}" type="slidenum">
              <a:rPr lang="en-IN" smtClean="0"/>
              <a:t>‹#›</a:t>
            </a:fld>
            <a:endParaRPr lang="en-IN"/>
          </a:p>
        </p:txBody>
      </p:sp>
    </p:spTree>
    <p:extLst>
      <p:ext uri="{BB962C8B-B14F-4D97-AF65-F5344CB8AC3E}">
        <p14:creationId xmlns:p14="http://schemas.microsoft.com/office/powerpoint/2010/main" val="19970301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5C749A9A-5A24-4596-AC3F-93AE31C767A8}" type="datetimeFigureOut">
              <a:rPr lang="en-IN" smtClean="0"/>
              <a:t>29-04-2019</a:t>
            </a:fld>
            <a:endParaRPr lang="en-IN"/>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IN"/>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A0D6AFB5-2BE6-4BAA-B3D0-B7A4468C9334}" type="slidenum">
              <a:rPr lang="en-IN" smtClean="0"/>
              <a:t>‹#›</a:t>
            </a:fld>
            <a:endParaRPr lang="en-IN"/>
          </a:p>
        </p:txBody>
      </p:sp>
    </p:spTree>
    <p:extLst>
      <p:ext uri="{BB962C8B-B14F-4D97-AF65-F5344CB8AC3E}">
        <p14:creationId xmlns:p14="http://schemas.microsoft.com/office/powerpoint/2010/main" val="408611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C749A9A-5A24-4596-AC3F-93AE31C767A8}" type="datetimeFigureOut">
              <a:rPr lang="en-IN" smtClean="0"/>
              <a:t>29-04-2019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0D6AFB5-2BE6-4BAA-B3D0-B7A4468C9334}" type="slidenum">
              <a:rPr lang="en-IN" smtClean="0"/>
              <a:t>‹#›</a:t>
            </a:fld>
            <a:endParaRPr lang="en-IN"/>
          </a:p>
        </p:txBody>
      </p:sp>
    </p:spTree>
    <p:extLst>
      <p:ext uri="{BB962C8B-B14F-4D97-AF65-F5344CB8AC3E}">
        <p14:creationId xmlns:p14="http://schemas.microsoft.com/office/powerpoint/2010/main" val="203802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C749A9A-5A24-4596-AC3F-93AE31C767A8}" type="datetimeFigureOut">
              <a:rPr lang="en-IN" smtClean="0"/>
              <a:t>29-04-2019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0D6AFB5-2BE6-4BAA-B3D0-B7A4468C9334}" type="slidenum">
              <a:rPr lang="en-IN" smtClean="0"/>
              <a:t>‹#›</a:t>
            </a:fld>
            <a:endParaRPr lang="en-IN"/>
          </a:p>
        </p:txBody>
      </p:sp>
    </p:spTree>
    <p:extLst>
      <p:ext uri="{BB962C8B-B14F-4D97-AF65-F5344CB8AC3E}">
        <p14:creationId xmlns:p14="http://schemas.microsoft.com/office/powerpoint/2010/main" val="21084166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5C749A9A-5A24-4596-AC3F-93AE31C767A8}" type="datetimeFigureOut">
              <a:rPr lang="en-IN" smtClean="0"/>
              <a:t>29-04-2019</a:t>
            </a:fld>
            <a:endParaRPr lang="en-IN"/>
          </a:p>
        </p:txBody>
      </p:sp>
      <p:sp>
        <p:nvSpPr>
          <p:cNvPr id="5" name="Footer Placeholder 4"/>
          <p:cNvSpPr>
            <a:spLocks noGrp="1"/>
          </p:cNvSpPr>
          <p:nvPr>
            <p:ph type="ftr" sz="quarter" idx="11"/>
          </p:nvPr>
        </p:nvSpPr>
        <p:spPr>
          <a:xfrm>
            <a:off x="774923" y="5951811"/>
            <a:ext cx="7896279" cy="365125"/>
          </a:xfrm>
        </p:spPr>
        <p:txBody>
          <a:bodyPr/>
          <a:lstStyle/>
          <a:p>
            <a:endParaRPr lang="en-IN"/>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A0D6AFB5-2BE6-4BAA-B3D0-B7A4468C9334}" type="slidenum">
              <a:rPr lang="en-IN" smtClean="0"/>
              <a:t>‹#›</a:t>
            </a:fld>
            <a:endParaRPr lang="en-IN"/>
          </a:p>
        </p:txBody>
      </p:sp>
    </p:spTree>
    <p:extLst>
      <p:ext uri="{BB962C8B-B14F-4D97-AF65-F5344CB8AC3E}">
        <p14:creationId xmlns:p14="http://schemas.microsoft.com/office/powerpoint/2010/main" val="38347472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5C749A9A-5A24-4596-AC3F-93AE31C767A8}" type="datetimeFigureOut">
              <a:rPr lang="en-IN" smtClean="0"/>
              <a:t>29-04-2019</a:t>
            </a:fld>
            <a:endParaRPr lang="en-IN"/>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IN"/>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A0D6AFB5-2BE6-4BAA-B3D0-B7A4468C9334}" type="slidenum">
              <a:rPr lang="en-IN" smtClean="0"/>
              <a:t>‹#›</a:t>
            </a:fld>
            <a:endParaRPr lang="en-IN"/>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8193257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1DBD0-8A10-4F3B-995D-432FBAA1BFCC}"/>
              </a:ext>
            </a:extLst>
          </p:cNvPr>
          <p:cNvSpPr>
            <a:spLocks noGrp="1"/>
          </p:cNvSpPr>
          <p:nvPr>
            <p:ph type="ctrTitle"/>
          </p:nvPr>
        </p:nvSpPr>
        <p:spPr>
          <a:xfrm>
            <a:off x="581191" y="1020431"/>
            <a:ext cx="10993549" cy="1979944"/>
          </a:xfrm>
        </p:spPr>
        <p:txBody>
          <a:bodyPr>
            <a:normAutofit fontScale="90000"/>
          </a:bodyPr>
          <a:lstStyle/>
          <a:p>
            <a:pPr algn="ctr"/>
            <a:r>
              <a:rPr lang="en-IN" sz="4400" b="1" dirty="0"/>
              <a:t>Migration Influencing Policies in USA and India</a:t>
            </a:r>
            <a:br>
              <a:rPr lang="en-IN" dirty="0"/>
            </a:br>
            <a:endParaRPr lang="en-IN" dirty="0"/>
          </a:p>
        </p:txBody>
      </p:sp>
      <p:sp>
        <p:nvSpPr>
          <p:cNvPr id="3" name="Subtitle 2">
            <a:extLst>
              <a:ext uri="{FF2B5EF4-FFF2-40B4-BE49-F238E27FC236}">
                <a16:creationId xmlns:a16="http://schemas.microsoft.com/office/drawing/2014/main" id="{1889946F-43C6-4A9C-98E7-083973EF7528}"/>
              </a:ext>
            </a:extLst>
          </p:cNvPr>
          <p:cNvSpPr>
            <a:spLocks noGrp="1"/>
          </p:cNvSpPr>
          <p:nvPr>
            <p:ph type="subTitle" idx="1"/>
          </p:nvPr>
        </p:nvSpPr>
        <p:spPr/>
        <p:txBody>
          <a:bodyPr/>
          <a:lstStyle/>
          <a:p>
            <a:endParaRPr lang="en-IN"/>
          </a:p>
        </p:txBody>
      </p:sp>
    </p:spTree>
    <p:extLst>
      <p:ext uri="{BB962C8B-B14F-4D97-AF65-F5344CB8AC3E}">
        <p14:creationId xmlns:p14="http://schemas.microsoft.com/office/powerpoint/2010/main" val="16898279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23FA1-5AD5-4D45-938C-05F3CCF086F4}"/>
              </a:ext>
            </a:extLst>
          </p:cNvPr>
          <p:cNvSpPr>
            <a:spLocks noGrp="1"/>
          </p:cNvSpPr>
          <p:nvPr>
            <p:ph type="title"/>
          </p:nvPr>
        </p:nvSpPr>
        <p:spPr/>
        <p:txBody>
          <a:bodyPr/>
          <a:lstStyle/>
          <a:p>
            <a:r>
              <a:rPr lang="en-IN" dirty="0"/>
              <a:t>Introduction</a:t>
            </a:r>
          </a:p>
        </p:txBody>
      </p:sp>
      <p:sp>
        <p:nvSpPr>
          <p:cNvPr id="3" name="Content Placeholder 2">
            <a:extLst>
              <a:ext uri="{FF2B5EF4-FFF2-40B4-BE49-F238E27FC236}">
                <a16:creationId xmlns:a16="http://schemas.microsoft.com/office/drawing/2014/main" id="{7DF3C97D-107D-46E8-BE72-E1686E583BAC}"/>
              </a:ext>
            </a:extLst>
          </p:cNvPr>
          <p:cNvSpPr>
            <a:spLocks noGrp="1"/>
          </p:cNvSpPr>
          <p:nvPr>
            <p:ph idx="1"/>
          </p:nvPr>
        </p:nvSpPr>
        <p:spPr/>
        <p:txBody>
          <a:bodyPr>
            <a:normAutofit lnSpcReduction="10000"/>
          </a:bodyPr>
          <a:lstStyle/>
          <a:p>
            <a:pPr algn="just"/>
            <a:r>
              <a:rPr lang="en-IN" sz="2800" dirty="0"/>
              <a:t>International migration is a global phenomenon that is growing in complexity, scope and impact. </a:t>
            </a:r>
          </a:p>
          <a:p>
            <a:pPr algn="just"/>
            <a:r>
              <a:rPr lang="en-IN" sz="2800" dirty="0"/>
              <a:t>Today, most countries are simultaneously countries of origin, destination and transit of migrants, so that countries in both less and more developed regions face various challenges and opportunities associated with migration.</a:t>
            </a:r>
          </a:p>
          <a:p>
            <a:pPr algn="just"/>
            <a:r>
              <a:rPr lang="en-IN" sz="2800" dirty="0"/>
              <a:t>Migration policies play an important role in determining the flow, conditions and consequences of international migration.</a:t>
            </a:r>
          </a:p>
          <a:p>
            <a:pPr marL="0" indent="0">
              <a:buNone/>
            </a:pPr>
            <a:endParaRPr lang="en-IN" dirty="0"/>
          </a:p>
        </p:txBody>
      </p:sp>
    </p:spTree>
    <p:extLst>
      <p:ext uri="{BB962C8B-B14F-4D97-AF65-F5344CB8AC3E}">
        <p14:creationId xmlns:p14="http://schemas.microsoft.com/office/powerpoint/2010/main" val="31511460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25C94-064F-4C01-B900-53B0F9638EF1}"/>
              </a:ext>
            </a:extLst>
          </p:cNvPr>
          <p:cNvSpPr>
            <a:spLocks noGrp="1"/>
          </p:cNvSpPr>
          <p:nvPr>
            <p:ph type="title"/>
          </p:nvPr>
        </p:nvSpPr>
        <p:spPr/>
        <p:txBody>
          <a:bodyPr/>
          <a:lstStyle/>
          <a:p>
            <a:r>
              <a:rPr lang="en-IN" b="1" dirty="0"/>
              <a:t>Trends in International Migration</a:t>
            </a:r>
            <a:br>
              <a:rPr lang="en-IN" dirty="0"/>
            </a:br>
            <a:endParaRPr lang="en-IN" dirty="0"/>
          </a:p>
        </p:txBody>
      </p:sp>
      <p:sp>
        <p:nvSpPr>
          <p:cNvPr id="3" name="Content Placeholder 2">
            <a:extLst>
              <a:ext uri="{FF2B5EF4-FFF2-40B4-BE49-F238E27FC236}">
                <a16:creationId xmlns:a16="http://schemas.microsoft.com/office/drawing/2014/main" id="{04656DB1-F1FD-4D76-ACC4-91CBF9019C11}"/>
              </a:ext>
            </a:extLst>
          </p:cNvPr>
          <p:cNvSpPr>
            <a:spLocks noGrp="1"/>
          </p:cNvSpPr>
          <p:nvPr>
            <p:ph idx="1"/>
          </p:nvPr>
        </p:nvSpPr>
        <p:spPr/>
        <p:txBody>
          <a:bodyPr>
            <a:normAutofit fontScale="92500"/>
          </a:bodyPr>
          <a:lstStyle/>
          <a:p>
            <a:pPr algn="just"/>
            <a:r>
              <a:rPr lang="en-IN" dirty="0"/>
              <a:t>In 2013, the number of international migrants worldwide reached 232 million, up from 154 million in 1990. Currently, the global population of international migrants is growing at about 1.6 % per year (World population growth rate is 1.1 %)</a:t>
            </a:r>
          </a:p>
          <a:p>
            <a:pPr algn="just"/>
            <a:r>
              <a:rPr lang="en-IN" dirty="0"/>
              <a:t>Major regions of the world account for different shares of the global stock of immigrants and emigrants. </a:t>
            </a:r>
          </a:p>
          <a:p>
            <a:pPr algn="just"/>
            <a:r>
              <a:rPr lang="en-IN" dirty="0"/>
              <a:t>In 2013, Europe hosted 31 percent of the global migrant stock, whereas it was the origin of 25 percent of all emigrants (of whom 65 percent were living within Europe). In comparison, Asia and Northern America hosted 31 and 23 percent of the global migrant stock respectively, while they were the origin of 40 and 2 percent of all emigrants. </a:t>
            </a:r>
          </a:p>
          <a:p>
            <a:pPr marL="0" lvl="0" indent="0" algn="just">
              <a:buNone/>
            </a:pPr>
            <a:r>
              <a:rPr lang="en-IN" dirty="0"/>
              <a:t>*(The number of international migrants is defined as the mid-year (1</a:t>
            </a:r>
            <a:r>
              <a:rPr lang="en-IN" baseline="30000" dirty="0"/>
              <a:t>st</a:t>
            </a:r>
            <a:r>
              <a:rPr lang="en-IN" dirty="0"/>
              <a:t> July) estimate of the number of people residing in a country other than that in which they were born)</a:t>
            </a:r>
          </a:p>
          <a:p>
            <a:pPr marL="0" lvl="0" indent="0" algn="just">
              <a:buNone/>
            </a:pPr>
            <a:r>
              <a:rPr lang="en-IN" dirty="0"/>
              <a:t>*(An international migrant is defined as “any person who changes his or her country of usual residence” (UNDESA); International Stocks are defined as “the total number of international migrants present in a given country at particular point in time (UNSD, 2017)</a:t>
            </a:r>
          </a:p>
          <a:p>
            <a:pPr algn="just"/>
            <a:endParaRPr lang="en-IN" dirty="0"/>
          </a:p>
        </p:txBody>
      </p:sp>
    </p:spTree>
    <p:extLst>
      <p:ext uri="{BB962C8B-B14F-4D97-AF65-F5344CB8AC3E}">
        <p14:creationId xmlns:p14="http://schemas.microsoft.com/office/powerpoint/2010/main" val="16930656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1485D-A10C-48B0-BE39-DA550F6356BB}"/>
              </a:ext>
            </a:extLst>
          </p:cNvPr>
          <p:cNvSpPr>
            <a:spLocks noGrp="1"/>
          </p:cNvSpPr>
          <p:nvPr>
            <p:ph type="title"/>
          </p:nvPr>
        </p:nvSpPr>
        <p:spPr/>
        <p:txBody>
          <a:bodyPr/>
          <a:lstStyle/>
          <a:p>
            <a:r>
              <a:rPr lang="en-IN" b="1" dirty="0"/>
              <a:t>Migration Policies (USA)</a:t>
            </a:r>
            <a:br>
              <a:rPr lang="en-IN" dirty="0"/>
            </a:br>
            <a:endParaRPr lang="en-IN" dirty="0"/>
          </a:p>
        </p:txBody>
      </p:sp>
      <p:sp>
        <p:nvSpPr>
          <p:cNvPr id="3" name="Content Placeholder 2">
            <a:extLst>
              <a:ext uri="{FF2B5EF4-FFF2-40B4-BE49-F238E27FC236}">
                <a16:creationId xmlns:a16="http://schemas.microsoft.com/office/drawing/2014/main" id="{5F2F2340-9791-4A28-A730-0502498FB893}"/>
              </a:ext>
            </a:extLst>
          </p:cNvPr>
          <p:cNvSpPr>
            <a:spLocks noGrp="1"/>
          </p:cNvSpPr>
          <p:nvPr>
            <p:ph idx="1"/>
          </p:nvPr>
        </p:nvSpPr>
        <p:spPr/>
        <p:txBody>
          <a:bodyPr/>
          <a:lstStyle/>
          <a:p>
            <a:pPr algn="just"/>
            <a:r>
              <a:rPr lang="en-IN" sz="2000" dirty="0"/>
              <a:t>About 20 percent (45.8 million *Total International Migrant Stock – 232 million, 2013*) of all international migrants reside in the United States, which as a country accounts for less than 5 percent of the world’s population. This fact makes it ample clear that it is the largest magnet of international immigrants helped by some migration policies. </a:t>
            </a:r>
          </a:p>
          <a:p>
            <a:pPr algn="just"/>
            <a:r>
              <a:rPr lang="en-IN" sz="2000" dirty="0"/>
              <a:t>Immigration policies generally respond to labour market needs and demographic objectives and destination countries. </a:t>
            </a:r>
          </a:p>
          <a:p>
            <a:pPr algn="just"/>
            <a:r>
              <a:rPr lang="en-IN" sz="2000" dirty="0"/>
              <a:t>Historically, in America the immigration policies were influenced by both but recently it is influenced more by the needs of the labour market requirements. </a:t>
            </a:r>
          </a:p>
          <a:p>
            <a:pPr marL="0" indent="0">
              <a:buNone/>
            </a:pPr>
            <a:endParaRPr lang="en-IN" dirty="0"/>
          </a:p>
        </p:txBody>
      </p:sp>
    </p:spTree>
    <p:extLst>
      <p:ext uri="{BB962C8B-B14F-4D97-AF65-F5344CB8AC3E}">
        <p14:creationId xmlns:p14="http://schemas.microsoft.com/office/powerpoint/2010/main" val="39391638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D4125-BCFD-47E4-B560-56558F51707F}"/>
              </a:ext>
            </a:extLst>
          </p:cNvPr>
          <p:cNvSpPr>
            <a:spLocks noGrp="1"/>
          </p:cNvSpPr>
          <p:nvPr>
            <p:ph type="title"/>
          </p:nvPr>
        </p:nvSpPr>
        <p:spPr/>
        <p:txBody>
          <a:bodyPr/>
          <a:lstStyle/>
          <a:p>
            <a:endParaRPr lang="en-IN"/>
          </a:p>
        </p:txBody>
      </p:sp>
      <p:graphicFrame>
        <p:nvGraphicFramePr>
          <p:cNvPr id="4" name="Content Placeholder 3">
            <a:extLst>
              <a:ext uri="{FF2B5EF4-FFF2-40B4-BE49-F238E27FC236}">
                <a16:creationId xmlns:a16="http://schemas.microsoft.com/office/drawing/2014/main" id="{E430B1F0-F132-48BE-962E-67246C1DB674}"/>
              </a:ext>
            </a:extLst>
          </p:cNvPr>
          <p:cNvGraphicFramePr>
            <a:graphicFrameLocks noGrp="1"/>
          </p:cNvGraphicFramePr>
          <p:nvPr>
            <p:ph idx="1"/>
            <p:extLst>
              <p:ext uri="{D42A27DB-BD31-4B8C-83A1-F6EECF244321}">
                <p14:modId xmlns:p14="http://schemas.microsoft.com/office/powerpoint/2010/main" val="2813808053"/>
              </p:ext>
            </p:extLst>
          </p:nvPr>
        </p:nvGraphicFramePr>
        <p:xfrm>
          <a:off x="1333499" y="2200275"/>
          <a:ext cx="9191625" cy="2743198"/>
        </p:xfrm>
        <a:graphic>
          <a:graphicData uri="http://schemas.openxmlformats.org/drawingml/2006/table">
            <a:tbl>
              <a:tblPr>
                <a:tableStyleId>{5C22544A-7EE6-4342-B048-85BDC9FD1C3A}</a:tableStyleId>
              </a:tblPr>
              <a:tblGrid>
                <a:gridCol w="862155">
                  <a:extLst>
                    <a:ext uri="{9D8B030D-6E8A-4147-A177-3AD203B41FA5}">
                      <a16:colId xmlns:a16="http://schemas.microsoft.com/office/drawing/2014/main" val="3178519842"/>
                    </a:ext>
                  </a:extLst>
                </a:gridCol>
                <a:gridCol w="3467685">
                  <a:extLst>
                    <a:ext uri="{9D8B030D-6E8A-4147-A177-3AD203B41FA5}">
                      <a16:colId xmlns:a16="http://schemas.microsoft.com/office/drawing/2014/main" val="3588889421"/>
                    </a:ext>
                  </a:extLst>
                </a:gridCol>
                <a:gridCol w="4861785">
                  <a:extLst>
                    <a:ext uri="{9D8B030D-6E8A-4147-A177-3AD203B41FA5}">
                      <a16:colId xmlns:a16="http://schemas.microsoft.com/office/drawing/2014/main" val="69218303"/>
                    </a:ext>
                  </a:extLst>
                </a:gridCol>
              </a:tblGrid>
              <a:tr h="328875">
                <a:tc gridSpan="3">
                  <a:txBody>
                    <a:bodyPr/>
                    <a:lstStyle/>
                    <a:p>
                      <a:pPr algn="ctr">
                        <a:lnSpc>
                          <a:spcPct val="107000"/>
                        </a:lnSpc>
                        <a:spcAft>
                          <a:spcPts val="0"/>
                        </a:spcAft>
                      </a:pPr>
                      <a:r>
                        <a:rPr lang="en-IN" sz="1200">
                          <a:effectLst/>
                        </a:rPr>
                        <a:t>Top Five Countries with Highest Number of International Migrants, 2011</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3975939185"/>
                  </a:ext>
                </a:extLst>
              </a:tr>
              <a:tr h="582817">
                <a:tc>
                  <a:txBody>
                    <a:bodyPr/>
                    <a:lstStyle/>
                    <a:p>
                      <a:pPr algn="ctr">
                        <a:lnSpc>
                          <a:spcPct val="107000"/>
                        </a:lnSpc>
                        <a:spcAft>
                          <a:spcPts val="0"/>
                        </a:spcAft>
                      </a:pPr>
                      <a:r>
                        <a:rPr lang="en-IN" sz="1200">
                          <a:effectLst/>
                        </a:rPr>
                        <a:t>Sl. No.</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1200">
                          <a:effectLst/>
                        </a:rPr>
                        <a:t>Country</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1200">
                          <a:effectLst/>
                        </a:rPr>
                        <a:t>No. of International Migrants (in Million)</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60063129"/>
                  </a:ext>
                </a:extLst>
              </a:tr>
              <a:tr h="305251">
                <a:tc>
                  <a:txBody>
                    <a:bodyPr/>
                    <a:lstStyle/>
                    <a:p>
                      <a:pPr algn="ctr">
                        <a:lnSpc>
                          <a:spcPct val="107000"/>
                        </a:lnSpc>
                        <a:spcAft>
                          <a:spcPts val="0"/>
                        </a:spcAft>
                      </a:pPr>
                      <a:r>
                        <a:rPr lang="en-IN" sz="1200">
                          <a:effectLst/>
                        </a:rPr>
                        <a:t>1</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1200">
                          <a:effectLst/>
                        </a:rPr>
                        <a:t>USA</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1200">
                          <a:effectLst/>
                        </a:rPr>
                        <a:t>45.8</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36641886"/>
                  </a:ext>
                </a:extLst>
              </a:tr>
              <a:tr h="305251">
                <a:tc>
                  <a:txBody>
                    <a:bodyPr/>
                    <a:lstStyle/>
                    <a:p>
                      <a:pPr algn="ctr">
                        <a:lnSpc>
                          <a:spcPct val="107000"/>
                        </a:lnSpc>
                        <a:spcAft>
                          <a:spcPts val="0"/>
                        </a:spcAft>
                      </a:pPr>
                      <a:r>
                        <a:rPr lang="en-IN" sz="1200">
                          <a:effectLst/>
                        </a:rPr>
                        <a:t>2</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1200">
                          <a:effectLst/>
                        </a:rPr>
                        <a:t>Russian Federation</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1200">
                          <a:effectLst/>
                        </a:rPr>
                        <a:t>11.0</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28499938"/>
                  </a:ext>
                </a:extLst>
              </a:tr>
              <a:tr h="305251">
                <a:tc>
                  <a:txBody>
                    <a:bodyPr/>
                    <a:lstStyle/>
                    <a:p>
                      <a:pPr algn="ctr">
                        <a:lnSpc>
                          <a:spcPct val="107000"/>
                        </a:lnSpc>
                        <a:spcAft>
                          <a:spcPts val="0"/>
                        </a:spcAft>
                      </a:pPr>
                      <a:r>
                        <a:rPr lang="en-IN" sz="1200">
                          <a:effectLst/>
                        </a:rPr>
                        <a:t>3</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1200">
                          <a:effectLst/>
                        </a:rPr>
                        <a:t>Germany</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1200">
                          <a:effectLst/>
                        </a:rPr>
                        <a:t>9.8</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05720530"/>
                  </a:ext>
                </a:extLst>
              </a:tr>
              <a:tr h="305251">
                <a:tc>
                  <a:txBody>
                    <a:bodyPr/>
                    <a:lstStyle/>
                    <a:p>
                      <a:pPr algn="ctr">
                        <a:lnSpc>
                          <a:spcPct val="107000"/>
                        </a:lnSpc>
                        <a:spcAft>
                          <a:spcPts val="0"/>
                        </a:spcAft>
                      </a:pPr>
                      <a:r>
                        <a:rPr lang="en-IN" sz="1200">
                          <a:effectLst/>
                        </a:rPr>
                        <a:t>4</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1200">
                          <a:effectLst/>
                        </a:rPr>
                        <a:t>Saudi Arabia</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1200">
                          <a:effectLst/>
                        </a:rPr>
                        <a:t>9.1</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09571102"/>
                  </a:ext>
                </a:extLst>
              </a:tr>
              <a:tr h="305251">
                <a:tc>
                  <a:txBody>
                    <a:bodyPr/>
                    <a:lstStyle/>
                    <a:p>
                      <a:pPr algn="ctr">
                        <a:lnSpc>
                          <a:spcPct val="107000"/>
                        </a:lnSpc>
                        <a:spcAft>
                          <a:spcPts val="0"/>
                        </a:spcAft>
                      </a:pPr>
                      <a:r>
                        <a:rPr lang="en-IN" sz="1200">
                          <a:effectLst/>
                        </a:rPr>
                        <a:t>5</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1200">
                          <a:effectLst/>
                        </a:rPr>
                        <a:t>UK/UAE</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1200">
                          <a:effectLst/>
                        </a:rPr>
                        <a:t>7.8</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39915861"/>
                  </a:ext>
                </a:extLst>
              </a:tr>
              <a:tr h="305251">
                <a:tc gridSpan="3">
                  <a:txBody>
                    <a:bodyPr/>
                    <a:lstStyle/>
                    <a:p>
                      <a:pPr algn="ctr">
                        <a:lnSpc>
                          <a:spcPct val="107000"/>
                        </a:lnSpc>
                        <a:spcAft>
                          <a:spcPts val="0"/>
                        </a:spcAft>
                      </a:pPr>
                      <a:r>
                        <a:rPr lang="en-IN" sz="1200" dirty="0">
                          <a:effectLst/>
                        </a:rPr>
                        <a:t>Source: UN, Wold Population Policies Database</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1066916510"/>
                  </a:ext>
                </a:extLst>
              </a:tr>
            </a:tbl>
          </a:graphicData>
        </a:graphic>
      </p:graphicFrame>
    </p:spTree>
    <p:extLst>
      <p:ext uri="{BB962C8B-B14F-4D97-AF65-F5344CB8AC3E}">
        <p14:creationId xmlns:p14="http://schemas.microsoft.com/office/powerpoint/2010/main" val="39599620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C7C56-7D2D-443E-B843-C52435DB4492}"/>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77ADA913-4417-4586-B004-C01A2B1F2033}"/>
              </a:ext>
            </a:extLst>
          </p:cNvPr>
          <p:cNvSpPr>
            <a:spLocks noGrp="1"/>
          </p:cNvSpPr>
          <p:nvPr>
            <p:ph idx="1"/>
          </p:nvPr>
        </p:nvSpPr>
        <p:spPr>
          <a:xfrm>
            <a:off x="581192" y="1914525"/>
            <a:ext cx="11029615" cy="5048249"/>
          </a:xfrm>
        </p:spPr>
        <p:txBody>
          <a:bodyPr>
            <a:normAutofit fontScale="85000" lnSpcReduction="10000"/>
          </a:bodyPr>
          <a:lstStyle/>
          <a:p>
            <a:pPr algn="just"/>
            <a:r>
              <a:rPr lang="en-IN" dirty="0"/>
              <a:t>Immigration has shaped the United States as a nation. </a:t>
            </a:r>
          </a:p>
          <a:p>
            <a:pPr algn="just"/>
            <a:r>
              <a:rPr lang="en-IN" dirty="0"/>
              <a:t>Lawful immigration has been a major source of population growth and cultural change throughout much of the US history because the United States is a settler colonial society, all Americans, with the exception of the small percent of Native Americans, can trace their ancestry to immigrants from other nations around the world. </a:t>
            </a:r>
          </a:p>
          <a:p>
            <a:pPr algn="just"/>
            <a:r>
              <a:rPr lang="en-IN" dirty="0"/>
              <a:t>Although, immigration has occurred throughout American history, large scale immigration has occurred during just four peak periods: </a:t>
            </a:r>
          </a:p>
          <a:p>
            <a:pPr marL="400050" lvl="0" indent="-400050" algn="just">
              <a:buFont typeface="+mj-lt"/>
              <a:buAutoNum type="romanLcPeriod"/>
            </a:pPr>
            <a:r>
              <a:rPr lang="en-IN" dirty="0"/>
              <a:t>The peopling of the original colonies</a:t>
            </a:r>
          </a:p>
          <a:p>
            <a:pPr marL="400050" lvl="0" indent="-400050" algn="just">
              <a:buFont typeface="+mj-lt"/>
              <a:buAutoNum type="romanLcPeriod"/>
            </a:pPr>
            <a:r>
              <a:rPr lang="en-IN" dirty="0"/>
              <a:t>Westward expansion during the middle of the 19</a:t>
            </a:r>
            <a:r>
              <a:rPr lang="en-IN" baseline="30000" dirty="0"/>
              <a:t>th</a:t>
            </a:r>
            <a:r>
              <a:rPr lang="en-IN" dirty="0"/>
              <a:t> century</a:t>
            </a:r>
          </a:p>
          <a:p>
            <a:pPr marL="400050" lvl="0" indent="-400050" algn="just">
              <a:buFont typeface="+mj-lt"/>
              <a:buAutoNum type="romanLcPeriod"/>
            </a:pPr>
            <a:r>
              <a:rPr lang="en-IN" dirty="0"/>
              <a:t>The rise of cities at the turn of the 20</a:t>
            </a:r>
            <a:r>
              <a:rPr lang="en-IN" baseline="30000" dirty="0"/>
              <a:t>th</a:t>
            </a:r>
            <a:r>
              <a:rPr lang="en-IN" dirty="0"/>
              <a:t> century</a:t>
            </a:r>
          </a:p>
          <a:p>
            <a:pPr marL="400050" lvl="0" indent="-400050" algn="just">
              <a:buFont typeface="+mj-lt"/>
              <a:buAutoNum type="romanLcPeriod"/>
            </a:pPr>
            <a:r>
              <a:rPr lang="en-IN" dirty="0"/>
              <a:t>The fourth peak begins in the 1970s and continues today.</a:t>
            </a:r>
          </a:p>
          <a:p>
            <a:pPr algn="just"/>
            <a:r>
              <a:rPr lang="en-IN" dirty="0"/>
              <a:t>The guiding principles, and different ways to immigrate to the United States were largely established by the 1965 Immigration and Nationality Act and take place through three primary immigration streams. They are –</a:t>
            </a:r>
          </a:p>
          <a:p>
            <a:pPr marL="400050" lvl="0" indent="-400050" algn="just">
              <a:buFont typeface="+mj-lt"/>
              <a:buAutoNum type="romanLcPeriod"/>
            </a:pPr>
            <a:r>
              <a:rPr lang="en-IN" dirty="0"/>
              <a:t>Family (re)unification for U.S. citizens and lawful permanent residents (LPR or “Green Card” holders) with close family members;</a:t>
            </a:r>
          </a:p>
          <a:p>
            <a:pPr marL="400050" lvl="0" indent="-400050" algn="just">
              <a:buFont typeface="+mj-lt"/>
              <a:buAutoNum type="romanLcPeriod"/>
            </a:pPr>
            <a:r>
              <a:rPr lang="en-IN" dirty="0"/>
              <a:t>Meeting legitimate labour market needs; and </a:t>
            </a:r>
          </a:p>
          <a:p>
            <a:pPr marL="400050" lvl="0" indent="-400050" algn="just">
              <a:buFont typeface="+mj-lt"/>
              <a:buAutoNum type="romanLcPeriod"/>
            </a:pPr>
            <a:r>
              <a:rPr lang="en-IN" dirty="0"/>
              <a:t>Refuge for those in need of humanitarian protection.</a:t>
            </a:r>
          </a:p>
          <a:p>
            <a:pPr marL="0" indent="0" algn="just">
              <a:buNone/>
            </a:pPr>
            <a:r>
              <a:rPr lang="en-IN" dirty="0"/>
              <a:t>The most common ways to immigrate are through the family-based or employment-based channels.  </a:t>
            </a:r>
          </a:p>
          <a:p>
            <a:pPr algn="just"/>
            <a:endParaRPr lang="en-IN" dirty="0"/>
          </a:p>
        </p:txBody>
      </p:sp>
    </p:spTree>
    <p:extLst>
      <p:ext uri="{BB962C8B-B14F-4D97-AF65-F5344CB8AC3E}">
        <p14:creationId xmlns:p14="http://schemas.microsoft.com/office/powerpoint/2010/main" val="12147058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33920-4E71-4C64-9EB0-11E75B56C331}"/>
              </a:ext>
            </a:extLst>
          </p:cNvPr>
          <p:cNvSpPr>
            <a:spLocks noGrp="1"/>
          </p:cNvSpPr>
          <p:nvPr>
            <p:ph type="title"/>
          </p:nvPr>
        </p:nvSpPr>
        <p:spPr/>
        <p:txBody>
          <a:bodyPr/>
          <a:lstStyle/>
          <a:p>
            <a:r>
              <a:rPr lang="en-IN" b="1" dirty="0"/>
              <a:t>Migration Influencing Policies (India)</a:t>
            </a:r>
            <a:br>
              <a:rPr lang="en-IN" dirty="0"/>
            </a:br>
            <a:endParaRPr lang="en-IN" dirty="0"/>
          </a:p>
        </p:txBody>
      </p:sp>
      <p:sp>
        <p:nvSpPr>
          <p:cNvPr id="3" name="Content Placeholder 2">
            <a:extLst>
              <a:ext uri="{FF2B5EF4-FFF2-40B4-BE49-F238E27FC236}">
                <a16:creationId xmlns:a16="http://schemas.microsoft.com/office/drawing/2014/main" id="{231FAE15-2D78-4806-A748-623D3653EEC0}"/>
              </a:ext>
            </a:extLst>
          </p:cNvPr>
          <p:cNvSpPr>
            <a:spLocks noGrp="1"/>
          </p:cNvSpPr>
          <p:nvPr>
            <p:ph idx="1"/>
          </p:nvPr>
        </p:nvSpPr>
        <p:spPr/>
        <p:txBody>
          <a:bodyPr/>
          <a:lstStyle/>
          <a:p>
            <a:pPr algn="just"/>
            <a:r>
              <a:rPr lang="en-IN" dirty="0"/>
              <a:t>Globally, in 2013 India had the largest number of emigrants (14.2 million) suggesting India’s experience of international migration is more of an emigration than immigration, therefore, the discourse too will focus on emigration.</a:t>
            </a:r>
          </a:p>
          <a:p>
            <a:pPr algn="just"/>
            <a:r>
              <a:rPr lang="en-IN" dirty="0"/>
              <a:t>Emigration generates both opportunities and challenges for sending countries, especially in less developed regions. On the one hand, concerns have often been raised about the loss of human resources, including highly skilled workers, the so-called ‘brain drain’, which may hinder development in countries of origin (in the 1960s and 1970s India had such fears). </a:t>
            </a:r>
          </a:p>
          <a:p>
            <a:pPr algn="just"/>
            <a:r>
              <a:rPr lang="en-IN" dirty="0"/>
              <a:t>On the other hand some countries in less developed regions view emigration as a strategy to boost development, not only from remittances or through alleviation of labour market pressures, also by recognizing that their diaspora can contribute to development through financial </a:t>
            </a:r>
            <a:r>
              <a:rPr lang="en-IN" dirty="0" err="1"/>
              <a:t>investmens</a:t>
            </a:r>
            <a:r>
              <a:rPr lang="en-IN" dirty="0"/>
              <a:t> in home countries, as well as through transfer of knowledge and skills (India in contrast to the 1960s and 1970s maintain such perspective today).</a:t>
            </a:r>
          </a:p>
          <a:p>
            <a:pPr algn="just"/>
            <a:endParaRPr lang="en-IN" dirty="0"/>
          </a:p>
        </p:txBody>
      </p:sp>
    </p:spTree>
    <p:extLst>
      <p:ext uri="{BB962C8B-B14F-4D97-AF65-F5344CB8AC3E}">
        <p14:creationId xmlns:p14="http://schemas.microsoft.com/office/powerpoint/2010/main" val="5981173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51B82-90DD-4703-8B31-C3A7C5486FF1}"/>
              </a:ext>
            </a:extLst>
          </p:cNvPr>
          <p:cNvSpPr>
            <a:spLocks noGrp="1"/>
          </p:cNvSpPr>
          <p:nvPr>
            <p:ph type="title"/>
          </p:nvPr>
        </p:nvSpPr>
        <p:spPr/>
        <p:txBody>
          <a:bodyPr/>
          <a:lstStyle/>
          <a:p>
            <a:endParaRPr lang="en-IN"/>
          </a:p>
        </p:txBody>
      </p:sp>
      <p:graphicFrame>
        <p:nvGraphicFramePr>
          <p:cNvPr id="4" name="Content Placeholder 3">
            <a:extLst>
              <a:ext uri="{FF2B5EF4-FFF2-40B4-BE49-F238E27FC236}">
                <a16:creationId xmlns:a16="http://schemas.microsoft.com/office/drawing/2014/main" id="{081276DE-2BFB-4799-8DDA-152127674DFA}"/>
              </a:ext>
            </a:extLst>
          </p:cNvPr>
          <p:cNvGraphicFramePr>
            <a:graphicFrameLocks noGrp="1"/>
          </p:cNvGraphicFramePr>
          <p:nvPr>
            <p:ph idx="1"/>
            <p:extLst>
              <p:ext uri="{D42A27DB-BD31-4B8C-83A1-F6EECF244321}">
                <p14:modId xmlns:p14="http://schemas.microsoft.com/office/powerpoint/2010/main" val="1345746339"/>
              </p:ext>
            </p:extLst>
          </p:nvPr>
        </p:nvGraphicFramePr>
        <p:xfrm>
          <a:off x="1628775" y="2085975"/>
          <a:ext cx="9124949" cy="4027993"/>
        </p:xfrm>
        <a:graphic>
          <a:graphicData uri="http://schemas.openxmlformats.org/drawingml/2006/table">
            <a:tbl>
              <a:tblPr firstRow="1" firstCol="1" bandRow="1">
                <a:tableStyleId>{5C22544A-7EE6-4342-B048-85BDC9FD1C3A}</a:tableStyleId>
              </a:tblPr>
              <a:tblGrid>
                <a:gridCol w="1142643">
                  <a:extLst>
                    <a:ext uri="{9D8B030D-6E8A-4147-A177-3AD203B41FA5}">
                      <a16:colId xmlns:a16="http://schemas.microsoft.com/office/drawing/2014/main" val="3190084138"/>
                    </a:ext>
                  </a:extLst>
                </a:gridCol>
                <a:gridCol w="4304393">
                  <a:extLst>
                    <a:ext uri="{9D8B030D-6E8A-4147-A177-3AD203B41FA5}">
                      <a16:colId xmlns:a16="http://schemas.microsoft.com/office/drawing/2014/main" val="4046063456"/>
                    </a:ext>
                  </a:extLst>
                </a:gridCol>
                <a:gridCol w="3677913">
                  <a:extLst>
                    <a:ext uri="{9D8B030D-6E8A-4147-A177-3AD203B41FA5}">
                      <a16:colId xmlns:a16="http://schemas.microsoft.com/office/drawing/2014/main" val="3284210489"/>
                    </a:ext>
                  </a:extLst>
                </a:gridCol>
              </a:tblGrid>
              <a:tr h="422899">
                <a:tc>
                  <a:txBody>
                    <a:bodyPr/>
                    <a:lstStyle/>
                    <a:p>
                      <a:pPr algn="ctr">
                        <a:lnSpc>
                          <a:spcPct val="107000"/>
                        </a:lnSpc>
                        <a:spcAft>
                          <a:spcPts val="0"/>
                        </a:spcAft>
                      </a:pPr>
                      <a:r>
                        <a:rPr lang="en-IN" sz="1200">
                          <a:effectLst/>
                        </a:rPr>
                        <a:t>Sl. No.</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1200" dirty="0">
                          <a:effectLst/>
                        </a:rPr>
                        <a:t>Country</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1200">
                          <a:effectLst/>
                        </a:rPr>
                        <a:t>No. of Emigrants (in millions)</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71051263"/>
                  </a:ext>
                </a:extLst>
              </a:tr>
              <a:tr h="600849">
                <a:tc>
                  <a:txBody>
                    <a:bodyPr/>
                    <a:lstStyle/>
                    <a:p>
                      <a:pPr algn="ctr">
                        <a:lnSpc>
                          <a:spcPct val="107000"/>
                        </a:lnSpc>
                        <a:spcAft>
                          <a:spcPts val="0"/>
                        </a:spcAft>
                      </a:pPr>
                      <a:r>
                        <a:rPr lang="en-IN" sz="1200">
                          <a:effectLst/>
                        </a:rPr>
                        <a:t>1</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1200" dirty="0">
                          <a:effectLst/>
                        </a:rPr>
                        <a:t>India</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1200">
                          <a:effectLst/>
                        </a:rPr>
                        <a:t>14.2</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29795042"/>
                  </a:ext>
                </a:extLst>
              </a:tr>
              <a:tr h="600849">
                <a:tc>
                  <a:txBody>
                    <a:bodyPr/>
                    <a:lstStyle/>
                    <a:p>
                      <a:pPr algn="ctr">
                        <a:lnSpc>
                          <a:spcPct val="107000"/>
                        </a:lnSpc>
                        <a:spcAft>
                          <a:spcPts val="0"/>
                        </a:spcAft>
                      </a:pPr>
                      <a:r>
                        <a:rPr lang="en-IN" sz="1200">
                          <a:effectLst/>
                        </a:rPr>
                        <a:t>2</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1200">
                          <a:effectLst/>
                        </a:rPr>
                        <a:t>Mexico</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1200">
                          <a:effectLst/>
                        </a:rPr>
                        <a:t>13.2</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50779929"/>
                  </a:ext>
                </a:extLst>
              </a:tr>
              <a:tr h="600849">
                <a:tc>
                  <a:txBody>
                    <a:bodyPr/>
                    <a:lstStyle/>
                    <a:p>
                      <a:pPr algn="ctr">
                        <a:lnSpc>
                          <a:spcPct val="107000"/>
                        </a:lnSpc>
                        <a:spcAft>
                          <a:spcPts val="0"/>
                        </a:spcAft>
                      </a:pPr>
                      <a:r>
                        <a:rPr lang="en-IN" sz="1200">
                          <a:effectLst/>
                        </a:rPr>
                        <a:t>3</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1200">
                          <a:effectLst/>
                        </a:rPr>
                        <a:t>Russian Federation</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1200">
                          <a:effectLst/>
                        </a:rPr>
                        <a:t>10.8</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92566149"/>
                  </a:ext>
                </a:extLst>
              </a:tr>
              <a:tr h="600849">
                <a:tc>
                  <a:txBody>
                    <a:bodyPr/>
                    <a:lstStyle/>
                    <a:p>
                      <a:pPr algn="ctr">
                        <a:lnSpc>
                          <a:spcPct val="107000"/>
                        </a:lnSpc>
                        <a:spcAft>
                          <a:spcPts val="0"/>
                        </a:spcAft>
                      </a:pPr>
                      <a:r>
                        <a:rPr lang="en-IN" sz="1200">
                          <a:effectLst/>
                        </a:rPr>
                        <a:t>4</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1200">
                          <a:effectLst/>
                        </a:rPr>
                        <a:t>China</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1200">
                          <a:effectLst/>
                        </a:rPr>
                        <a:t>9.3</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82411969"/>
                  </a:ext>
                </a:extLst>
              </a:tr>
              <a:tr h="600849">
                <a:tc>
                  <a:txBody>
                    <a:bodyPr/>
                    <a:lstStyle/>
                    <a:p>
                      <a:pPr algn="ctr">
                        <a:lnSpc>
                          <a:spcPct val="107000"/>
                        </a:lnSpc>
                        <a:spcAft>
                          <a:spcPts val="0"/>
                        </a:spcAft>
                      </a:pPr>
                      <a:r>
                        <a:rPr lang="en-IN" sz="1200">
                          <a:effectLst/>
                        </a:rPr>
                        <a:t>5</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1200">
                          <a:effectLst/>
                        </a:rPr>
                        <a:t>Bangladesh</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1200">
                          <a:effectLst/>
                        </a:rPr>
                        <a:t>7.7</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95840419"/>
                  </a:ext>
                </a:extLst>
              </a:tr>
              <a:tr h="600849">
                <a:tc gridSpan="3">
                  <a:txBody>
                    <a:bodyPr/>
                    <a:lstStyle/>
                    <a:p>
                      <a:pPr algn="ctr">
                        <a:lnSpc>
                          <a:spcPct val="107000"/>
                        </a:lnSpc>
                        <a:spcAft>
                          <a:spcPts val="0"/>
                        </a:spcAft>
                      </a:pPr>
                      <a:r>
                        <a:rPr lang="en-IN" sz="1200" dirty="0">
                          <a:effectLst/>
                        </a:rPr>
                        <a:t>Source: UN, World Population Policies Database</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2181920781"/>
                  </a:ext>
                </a:extLst>
              </a:tr>
            </a:tbl>
          </a:graphicData>
        </a:graphic>
      </p:graphicFrame>
    </p:spTree>
    <p:extLst>
      <p:ext uri="{BB962C8B-B14F-4D97-AF65-F5344CB8AC3E}">
        <p14:creationId xmlns:p14="http://schemas.microsoft.com/office/powerpoint/2010/main" val="1346727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58A7B-08AE-4741-B4A8-CFB2DF591A2B}"/>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12D60AF6-C82B-4622-A163-1BA27A701CFA}"/>
              </a:ext>
            </a:extLst>
          </p:cNvPr>
          <p:cNvSpPr>
            <a:spLocks noGrp="1"/>
          </p:cNvSpPr>
          <p:nvPr>
            <p:ph idx="1"/>
          </p:nvPr>
        </p:nvSpPr>
        <p:spPr>
          <a:xfrm>
            <a:off x="581192" y="2180496"/>
            <a:ext cx="11029615" cy="4401279"/>
          </a:xfrm>
        </p:spPr>
        <p:txBody>
          <a:bodyPr>
            <a:normAutofit/>
          </a:bodyPr>
          <a:lstStyle/>
          <a:p>
            <a:pPr algn="just"/>
            <a:r>
              <a:rPr lang="en-IN" dirty="0"/>
              <a:t>Two distinct types of labour migration have been taking place from India since independence:</a:t>
            </a:r>
          </a:p>
          <a:p>
            <a:pPr marL="400050" lvl="0" indent="-400050" algn="just">
              <a:buFont typeface="+mj-lt"/>
              <a:buAutoNum type="romanLcPeriod"/>
            </a:pPr>
            <a:r>
              <a:rPr lang="en-IN" dirty="0"/>
              <a:t>People with technical skills and professional expertise migrate to countries such as the USA, Canada, UK and Australia as permanent migrants (since the early </a:t>
            </a:r>
            <a:r>
              <a:rPr lang="en-IN" sz="1900" dirty="0"/>
              <a:t>1950s</a:t>
            </a:r>
            <a:r>
              <a:rPr lang="en-IN" dirty="0"/>
              <a:t>)</a:t>
            </a:r>
          </a:p>
          <a:p>
            <a:pPr marL="400050" lvl="0" indent="-400050" algn="just">
              <a:buFont typeface="+mj-lt"/>
              <a:buAutoNum type="romanLcPeriod"/>
            </a:pPr>
            <a:r>
              <a:rPr lang="en-IN" dirty="0"/>
              <a:t>Unskilled and semi-skilled workers migrate to oil exporting of the Middle East on temporary contracts, especially following the oil prices increase of 1973-74 and 1979.</a:t>
            </a:r>
          </a:p>
          <a:p>
            <a:pPr algn="just"/>
            <a:r>
              <a:rPr lang="en-IN" dirty="0"/>
              <a:t>India has the world’s largest diaspora, according to figures from the United Nations that show the destination of Indian migrants has shifted in the past two decades away from the US towards countries in the Middle East (West Asia) mostly to work as manual labourers and domestic staff.</a:t>
            </a:r>
          </a:p>
          <a:p>
            <a:pPr algn="just"/>
            <a:r>
              <a:rPr lang="en-IN" dirty="0"/>
              <a:t>India’s vast diaspora sends back millions of dollars in remittances every year with estimated remittance flows of around 72 billion dollars in 2015 made the South Asian nation highest receiving cash than any other country from its expats according to World Bank. </a:t>
            </a:r>
          </a:p>
          <a:p>
            <a:pPr algn="just"/>
            <a:endParaRPr lang="en-IN" dirty="0"/>
          </a:p>
        </p:txBody>
      </p:sp>
    </p:spTree>
    <p:extLst>
      <p:ext uri="{BB962C8B-B14F-4D97-AF65-F5344CB8AC3E}">
        <p14:creationId xmlns:p14="http://schemas.microsoft.com/office/powerpoint/2010/main" val="34615343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5E662-D736-4BB2-9549-9657F100F02E}"/>
              </a:ext>
            </a:extLst>
          </p:cNvPr>
          <p:cNvSpPr>
            <a:spLocks noGrp="1"/>
          </p:cNvSpPr>
          <p:nvPr>
            <p:ph type="title"/>
          </p:nvPr>
        </p:nvSpPr>
        <p:spPr/>
        <p:txBody>
          <a:bodyPr/>
          <a:lstStyle/>
          <a:p>
            <a:endParaRPr lang="en-IN"/>
          </a:p>
        </p:txBody>
      </p:sp>
      <p:graphicFrame>
        <p:nvGraphicFramePr>
          <p:cNvPr id="4" name="Content Placeholder 3">
            <a:extLst>
              <a:ext uri="{FF2B5EF4-FFF2-40B4-BE49-F238E27FC236}">
                <a16:creationId xmlns:a16="http://schemas.microsoft.com/office/drawing/2014/main" id="{A269C0AA-58AA-4AC3-9D17-98A7855D2251}"/>
              </a:ext>
            </a:extLst>
          </p:cNvPr>
          <p:cNvGraphicFramePr>
            <a:graphicFrameLocks noGrp="1"/>
          </p:cNvGraphicFramePr>
          <p:nvPr>
            <p:ph idx="1"/>
            <p:extLst>
              <p:ext uri="{D42A27DB-BD31-4B8C-83A1-F6EECF244321}">
                <p14:modId xmlns:p14="http://schemas.microsoft.com/office/powerpoint/2010/main" val="1097466500"/>
              </p:ext>
            </p:extLst>
          </p:nvPr>
        </p:nvGraphicFramePr>
        <p:xfrm>
          <a:off x="1485899" y="2095499"/>
          <a:ext cx="9382125" cy="3743328"/>
        </p:xfrm>
        <a:graphic>
          <a:graphicData uri="http://schemas.openxmlformats.org/drawingml/2006/table">
            <a:tbl>
              <a:tblPr firstRow="1" firstCol="1" bandRow="1">
                <a:tableStyleId>{5C22544A-7EE6-4342-B048-85BDC9FD1C3A}</a:tableStyleId>
              </a:tblPr>
              <a:tblGrid>
                <a:gridCol w="1103780">
                  <a:extLst>
                    <a:ext uri="{9D8B030D-6E8A-4147-A177-3AD203B41FA5}">
                      <a16:colId xmlns:a16="http://schemas.microsoft.com/office/drawing/2014/main" val="2473439348"/>
                    </a:ext>
                  </a:extLst>
                </a:gridCol>
                <a:gridCol w="5290451">
                  <a:extLst>
                    <a:ext uri="{9D8B030D-6E8A-4147-A177-3AD203B41FA5}">
                      <a16:colId xmlns:a16="http://schemas.microsoft.com/office/drawing/2014/main" val="2729654959"/>
                    </a:ext>
                  </a:extLst>
                </a:gridCol>
                <a:gridCol w="2987894">
                  <a:extLst>
                    <a:ext uri="{9D8B030D-6E8A-4147-A177-3AD203B41FA5}">
                      <a16:colId xmlns:a16="http://schemas.microsoft.com/office/drawing/2014/main" val="1872666279"/>
                    </a:ext>
                  </a:extLst>
                </a:gridCol>
              </a:tblGrid>
              <a:tr h="467916">
                <a:tc gridSpan="3">
                  <a:txBody>
                    <a:bodyPr/>
                    <a:lstStyle/>
                    <a:p>
                      <a:pPr marL="457200" algn="ctr">
                        <a:lnSpc>
                          <a:spcPct val="107000"/>
                        </a:lnSpc>
                        <a:spcAft>
                          <a:spcPts val="0"/>
                        </a:spcAft>
                      </a:pPr>
                      <a:r>
                        <a:rPr lang="en-IN" sz="1200">
                          <a:effectLst/>
                        </a:rPr>
                        <a:t>Top five destination of Indian emigrants</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1728495932"/>
                  </a:ext>
                </a:extLst>
              </a:tr>
              <a:tr h="467916">
                <a:tc>
                  <a:txBody>
                    <a:bodyPr/>
                    <a:lstStyle/>
                    <a:p>
                      <a:pPr marL="457200" algn="ctr">
                        <a:lnSpc>
                          <a:spcPct val="107000"/>
                        </a:lnSpc>
                        <a:spcAft>
                          <a:spcPts val="0"/>
                        </a:spcAft>
                      </a:pPr>
                      <a:r>
                        <a:rPr lang="en-IN" sz="1200">
                          <a:effectLst/>
                        </a:rPr>
                        <a:t>Sl. No.</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spcAft>
                          <a:spcPts val="0"/>
                        </a:spcAft>
                      </a:pPr>
                      <a:r>
                        <a:rPr lang="en-IN" sz="1200">
                          <a:effectLst/>
                        </a:rPr>
                        <a:t>Destination Country/Region</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spcAft>
                          <a:spcPts val="0"/>
                        </a:spcAft>
                      </a:pPr>
                      <a:r>
                        <a:rPr lang="en-IN" sz="1200">
                          <a:effectLst/>
                        </a:rPr>
                        <a:t>No. in millions (Indian Emigrants)</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46845893"/>
                  </a:ext>
                </a:extLst>
              </a:tr>
              <a:tr h="467916">
                <a:tc>
                  <a:txBody>
                    <a:bodyPr/>
                    <a:lstStyle/>
                    <a:p>
                      <a:pPr marL="457200" algn="ctr">
                        <a:lnSpc>
                          <a:spcPct val="107000"/>
                        </a:lnSpc>
                        <a:spcAft>
                          <a:spcPts val="0"/>
                        </a:spcAft>
                      </a:pPr>
                      <a:r>
                        <a:rPr lang="en-IN" sz="1200">
                          <a:effectLst/>
                        </a:rPr>
                        <a:t>1</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spcAft>
                          <a:spcPts val="0"/>
                        </a:spcAft>
                      </a:pPr>
                      <a:r>
                        <a:rPr lang="en-IN" sz="1200">
                          <a:effectLst/>
                        </a:rPr>
                        <a:t>UAE (West Asia/Middle East)</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spcAft>
                          <a:spcPts val="0"/>
                        </a:spcAft>
                      </a:pPr>
                      <a:r>
                        <a:rPr lang="en-IN" sz="1200">
                          <a:effectLst/>
                        </a:rPr>
                        <a:t>3.5</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19924565"/>
                  </a:ext>
                </a:extLst>
              </a:tr>
              <a:tr h="467916">
                <a:tc>
                  <a:txBody>
                    <a:bodyPr/>
                    <a:lstStyle/>
                    <a:p>
                      <a:pPr marL="457200" algn="ctr">
                        <a:lnSpc>
                          <a:spcPct val="107000"/>
                        </a:lnSpc>
                        <a:spcAft>
                          <a:spcPts val="0"/>
                        </a:spcAft>
                      </a:pPr>
                      <a:r>
                        <a:rPr lang="en-IN" sz="1200">
                          <a:effectLst/>
                        </a:rPr>
                        <a:t>2</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spcAft>
                          <a:spcPts val="0"/>
                        </a:spcAft>
                      </a:pPr>
                      <a:r>
                        <a:rPr lang="en-IN" sz="1200">
                          <a:effectLst/>
                        </a:rPr>
                        <a:t>USA</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spcAft>
                          <a:spcPts val="0"/>
                        </a:spcAft>
                      </a:pPr>
                      <a:r>
                        <a:rPr lang="en-IN" sz="1200">
                          <a:effectLst/>
                        </a:rPr>
                        <a:t>2</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75780992"/>
                  </a:ext>
                </a:extLst>
              </a:tr>
              <a:tr h="467916">
                <a:tc>
                  <a:txBody>
                    <a:bodyPr/>
                    <a:lstStyle/>
                    <a:p>
                      <a:pPr marL="457200" algn="ctr">
                        <a:lnSpc>
                          <a:spcPct val="107000"/>
                        </a:lnSpc>
                        <a:spcAft>
                          <a:spcPts val="0"/>
                        </a:spcAft>
                      </a:pPr>
                      <a:r>
                        <a:rPr lang="en-IN" sz="1200">
                          <a:effectLst/>
                        </a:rPr>
                        <a:t>3</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spcAft>
                          <a:spcPts val="0"/>
                        </a:spcAft>
                      </a:pPr>
                      <a:r>
                        <a:rPr lang="en-IN" sz="1200">
                          <a:effectLst/>
                        </a:rPr>
                        <a:t>Saudi Arabia (West Asia/Middle East)</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spcAft>
                          <a:spcPts val="0"/>
                        </a:spcAft>
                      </a:pPr>
                      <a:r>
                        <a:rPr lang="en-IN" sz="1200">
                          <a:effectLst/>
                        </a:rPr>
                        <a:t>1.9</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96530328"/>
                  </a:ext>
                </a:extLst>
              </a:tr>
              <a:tr h="467916">
                <a:tc>
                  <a:txBody>
                    <a:bodyPr/>
                    <a:lstStyle/>
                    <a:p>
                      <a:pPr marL="457200" algn="ctr">
                        <a:lnSpc>
                          <a:spcPct val="107000"/>
                        </a:lnSpc>
                        <a:spcAft>
                          <a:spcPts val="0"/>
                        </a:spcAft>
                      </a:pPr>
                      <a:r>
                        <a:rPr lang="en-IN" sz="1200">
                          <a:effectLst/>
                        </a:rPr>
                        <a:t>4</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spcAft>
                          <a:spcPts val="0"/>
                        </a:spcAft>
                      </a:pPr>
                      <a:r>
                        <a:rPr lang="en-IN" sz="1200">
                          <a:effectLst/>
                        </a:rPr>
                        <a:t>Europe</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spcAft>
                          <a:spcPts val="0"/>
                        </a:spcAft>
                      </a:pPr>
                      <a:r>
                        <a:rPr lang="en-IN" sz="1200">
                          <a:effectLst/>
                        </a:rPr>
                        <a:t>1.2</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01153002"/>
                  </a:ext>
                </a:extLst>
              </a:tr>
              <a:tr h="467916">
                <a:tc>
                  <a:txBody>
                    <a:bodyPr/>
                    <a:lstStyle/>
                    <a:p>
                      <a:pPr marL="457200" algn="ctr">
                        <a:lnSpc>
                          <a:spcPct val="107000"/>
                        </a:lnSpc>
                        <a:spcAft>
                          <a:spcPts val="0"/>
                        </a:spcAft>
                      </a:pPr>
                      <a:r>
                        <a:rPr lang="en-IN" sz="1200">
                          <a:effectLst/>
                        </a:rPr>
                        <a:t>5</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spcAft>
                          <a:spcPts val="0"/>
                        </a:spcAft>
                      </a:pPr>
                      <a:r>
                        <a:rPr lang="en-IN" sz="1200">
                          <a:effectLst/>
                        </a:rPr>
                        <a:t>Kuwait (West Asia/Middle East)</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spcAft>
                          <a:spcPts val="0"/>
                        </a:spcAft>
                      </a:pPr>
                      <a:r>
                        <a:rPr lang="en-IN" sz="1200">
                          <a:effectLst/>
                        </a:rPr>
                        <a:t>1</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44549347"/>
                  </a:ext>
                </a:extLst>
              </a:tr>
              <a:tr h="467916">
                <a:tc gridSpan="3">
                  <a:txBody>
                    <a:bodyPr/>
                    <a:lstStyle/>
                    <a:p>
                      <a:pPr marL="457200" algn="ctr">
                        <a:lnSpc>
                          <a:spcPct val="107000"/>
                        </a:lnSpc>
                        <a:spcAft>
                          <a:spcPts val="0"/>
                        </a:spcAft>
                      </a:pPr>
                      <a:r>
                        <a:rPr lang="en-IN" sz="1200" dirty="0">
                          <a:effectLst/>
                        </a:rPr>
                        <a:t>Source: un.org (International migrant stock, 2015)</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567484320"/>
                  </a:ext>
                </a:extLst>
              </a:tr>
            </a:tbl>
          </a:graphicData>
        </a:graphic>
      </p:graphicFrame>
    </p:spTree>
    <p:extLst>
      <p:ext uri="{BB962C8B-B14F-4D97-AF65-F5344CB8AC3E}">
        <p14:creationId xmlns:p14="http://schemas.microsoft.com/office/powerpoint/2010/main" val="27438787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057E3-69FC-4777-B708-956A37917762}"/>
              </a:ext>
            </a:extLst>
          </p:cNvPr>
          <p:cNvSpPr>
            <a:spLocks noGrp="1"/>
          </p:cNvSpPr>
          <p:nvPr>
            <p:ph type="title"/>
          </p:nvPr>
        </p:nvSpPr>
        <p:spPr>
          <a:xfrm>
            <a:off x="581192" y="702155"/>
            <a:ext cx="11029616" cy="1288569"/>
          </a:xfrm>
        </p:spPr>
        <p:txBody>
          <a:bodyPr>
            <a:normAutofit fontScale="90000"/>
          </a:bodyPr>
          <a:lstStyle/>
          <a:p>
            <a:pPr algn="ctr"/>
            <a:r>
              <a:rPr lang="en-IN" b="1" dirty="0"/>
              <a:t>Policy regime governing international labour migration from India</a:t>
            </a:r>
            <a:br>
              <a:rPr lang="en-IN" dirty="0"/>
            </a:br>
            <a:endParaRPr lang="en-IN" dirty="0"/>
          </a:p>
        </p:txBody>
      </p:sp>
      <p:sp>
        <p:nvSpPr>
          <p:cNvPr id="3" name="Content Placeholder 2">
            <a:extLst>
              <a:ext uri="{FF2B5EF4-FFF2-40B4-BE49-F238E27FC236}">
                <a16:creationId xmlns:a16="http://schemas.microsoft.com/office/drawing/2014/main" id="{46B36C76-4BA0-4F3C-9455-7310D800703D}"/>
              </a:ext>
            </a:extLst>
          </p:cNvPr>
          <p:cNvSpPr>
            <a:spLocks noGrp="1"/>
          </p:cNvSpPr>
          <p:nvPr>
            <p:ph idx="1"/>
          </p:nvPr>
        </p:nvSpPr>
        <p:spPr>
          <a:xfrm>
            <a:off x="581192" y="2180496"/>
            <a:ext cx="11029615" cy="4496529"/>
          </a:xfrm>
        </p:spPr>
        <p:txBody>
          <a:bodyPr>
            <a:normAutofit/>
          </a:bodyPr>
          <a:lstStyle/>
          <a:p>
            <a:pPr algn="just"/>
            <a:r>
              <a:rPr lang="en-IN" sz="2000" dirty="0"/>
              <a:t>The overseas employment policy regime in India mainly addresses temporary and contract migration. The most important policy instrument, the Emigration Act 1983, deals with the emigration of Indian worker for overseas employment on a contractual basis and seeks to safeguard their interest and ensure their welfare. </a:t>
            </a:r>
          </a:p>
          <a:p>
            <a:pPr algn="just"/>
            <a:r>
              <a:rPr lang="en-IN" sz="2000" dirty="0"/>
              <a:t>An examination of the provisions of the Emigration Act indicates the overseas employment policies in India have been largely confined to ensuing that the terms and conditions of employment conformed to certain specified norms so that agencies and employers did not subject the workers to exploitation.</a:t>
            </a:r>
          </a:p>
          <a:p>
            <a:pPr algn="just"/>
            <a:r>
              <a:rPr lang="en-IN" sz="2000" dirty="0"/>
              <a:t>Efforts to manage and direct export of manpower have indeed been minimal. The policy regime has also not been concerned with migration of persons with technical or professional qualifications. The Emigration Act has considerably reduced the problems encountered by migrant workers. </a:t>
            </a:r>
          </a:p>
          <a:p>
            <a:pPr algn="just"/>
            <a:r>
              <a:rPr lang="en-IN" sz="2000" dirty="0"/>
              <a:t>However, there is little policy influence on the forces of market supply and demand which still largely determine the emigration of workers from India. </a:t>
            </a:r>
          </a:p>
          <a:p>
            <a:pPr algn="just"/>
            <a:endParaRPr lang="en-IN" dirty="0"/>
          </a:p>
        </p:txBody>
      </p:sp>
    </p:spTree>
    <p:extLst>
      <p:ext uri="{BB962C8B-B14F-4D97-AF65-F5344CB8AC3E}">
        <p14:creationId xmlns:p14="http://schemas.microsoft.com/office/powerpoint/2010/main" val="3938572877"/>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366658"/>
      </a:accent1>
      <a:accent2>
        <a:srgbClr val="8CB64A"/>
      </a:accent2>
      <a:accent3>
        <a:srgbClr val="88D5A9"/>
      </a:accent3>
      <a:accent4>
        <a:srgbClr val="969FA7"/>
      </a:accent4>
      <a:accent5>
        <a:srgbClr val="E8A844"/>
      </a:accent5>
      <a:accent6>
        <a:srgbClr val="A1561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4BEC0EAF-CF86-4D49-B83B-56CC62D3CFF1}"/>
    </a:ext>
  </a:extLst>
</a:theme>
</file>

<file path=docProps/app.xml><?xml version="1.0" encoding="utf-8"?>
<Properties xmlns="http://schemas.openxmlformats.org/officeDocument/2006/extended-properties" xmlns:vt="http://schemas.openxmlformats.org/officeDocument/2006/docPropsVTypes">
  <Template>TM03457464[[fn=Dividend]]</Template>
  <TotalTime>66</TotalTime>
  <Words>1300</Words>
  <Application>Microsoft Office PowerPoint</Application>
  <PresentationFormat>Widescreen</PresentationFormat>
  <Paragraphs>100</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Calibri</vt:lpstr>
      <vt:lpstr>Gill Sans MT</vt:lpstr>
      <vt:lpstr>Wingdings 2</vt:lpstr>
      <vt:lpstr>Dividend</vt:lpstr>
      <vt:lpstr>Migration Influencing Policies in USA and India </vt:lpstr>
      <vt:lpstr>Introduction</vt:lpstr>
      <vt:lpstr>Trends in International Migration </vt:lpstr>
      <vt:lpstr>Migration Policies (USA) </vt:lpstr>
      <vt:lpstr>PowerPoint Presentation</vt:lpstr>
      <vt:lpstr>PowerPoint Presentation</vt:lpstr>
      <vt:lpstr>Migration Influencing Policies (India) </vt:lpstr>
      <vt:lpstr>PowerPoint Presentation</vt:lpstr>
      <vt:lpstr>PowerPoint Presentation</vt:lpstr>
      <vt:lpstr>PowerPoint Presentation</vt:lpstr>
      <vt:lpstr>Policy regime governing international labour migration from India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Migration Influencing Policies in USA and India </dc:title>
  <dc:creator>pankaj debbarma</dc:creator>
  <cp:lastModifiedBy>pankaj debbarma</cp:lastModifiedBy>
  <cp:revision>4</cp:revision>
  <dcterms:created xsi:type="dcterms:W3CDTF">2019-04-29T02:29:59Z</dcterms:created>
  <dcterms:modified xsi:type="dcterms:W3CDTF">2019-04-29T06:23:24Z</dcterms:modified>
</cp:coreProperties>
</file>